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4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2860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3815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43700"/>
            <a:ext cx="12192000" cy="1143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295650" y="1295400"/>
            <a:ext cx="560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Ökonometria és Adatelemzés Verseny 2025</a:t>
            </a:r>
            <a:endParaRPr lang="en-US" sz="1500" dirty="0"/>
          </a:p>
        </p:txBody>
      </p:sp>
      <p:sp>
        <p:nvSpPr>
          <p:cNvPr id="8" name="Text 1"/>
          <p:cNvSpPr/>
          <p:nvPr/>
        </p:nvSpPr>
        <p:spPr>
          <a:xfrm>
            <a:off x="3295650" y="1638300"/>
            <a:ext cx="560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Dátum: 2025. december 15.</a:t>
            </a:r>
            <a:endParaRPr lang="en-US" sz="1350" dirty="0"/>
          </a:p>
        </p:txBody>
      </p:sp>
      <p:sp>
        <p:nvSpPr>
          <p:cNvPr id="9" name="Text 2"/>
          <p:cNvSpPr/>
          <p:nvPr/>
        </p:nvSpPr>
        <p:spPr>
          <a:xfrm>
            <a:off x="762000" y="2552700"/>
            <a:ext cx="106680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Ökonometriai Modellezés és Adatelemzés Hatása</a:t>
            </a:r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
</a:t>
            </a:r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Gazdasági Döntéshozatalra</a:t>
            </a:r>
            <a:endParaRPr lang="en-US" sz="3600" dirty="0"/>
          </a:p>
        </p:txBody>
      </p:sp>
      <p:sp>
        <p:nvSpPr>
          <p:cNvPr id="10" name="Text 3"/>
          <p:cNvSpPr/>
          <p:nvPr/>
        </p:nvSpPr>
        <p:spPr>
          <a:xfrm>
            <a:off x="1856899" y="4953000"/>
            <a:ext cx="847820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Csapattagok: [Csapattag neve 1], [Csapattag neve 2], [Csapattag neve 3]</a:t>
            </a:r>
            <a:endParaRPr lang="en-US" sz="1500" dirty="0"/>
          </a:p>
        </p:txBody>
      </p:sp>
      <p:sp>
        <p:nvSpPr>
          <p:cNvPr id="11" name="Text 4"/>
          <p:cNvSpPr/>
          <p:nvPr/>
        </p:nvSpPr>
        <p:spPr>
          <a:xfrm>
            <a:off x="2563416" y="5295900"/>
            <a:ext cx="706516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Intézmény: [Intézmény neve]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4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371600"/>
            <a:ext cx="5181600" cy="2933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533900"/>
            <a:ext cx="5181600" cy="1714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8669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31623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44577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896100"/>
            <a:ext cx="12192000" cy="1143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09600" y="4191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Kutatási Kérdés és Motiváció</a:t>
            </a:r>
            <a:endParaRPr lang="en-US" sz="2700" dirty="0"/>
          </a:p>
        </p:txBody>
      </p:sp>
      <p:sp>
        <p:nvSpPr>
          <p:cNvPr id="12" name="Text 1"/>
          <p:cNvSpPr/>
          <p:nvPr/>
        </p:nvSpPr>
        <p:spPr>
          <a:xfrm>
            <a:off x="838200" y="1600200"/>
            <a:ext cx="472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Kutatási kérdés</a:t>
            </a:r>
            <a:endParaRPr lang="en-US" sz="1800" dirty="0"/>
          </a:p>
        </p:txBody>
      </p:sp>
      <p:sp>
        <p:nvSpPr>
          <p:cNvPr id="13" name="Text 2"/>
          <p:cNvSpPr/>
          <p:nvPr/>
        </p:nvSpPr>
        <p:spPr>
          <a:xfrm>
            <a:off x="838200" y="2057400"/>
            <a:ext cx="47244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modern gazdaságban az adatok elemzése kulcsfontosságú a megalapozott döntéshozatalhoz и a jövőbeli trendek előrejelzéséhez.</a:t>
            </a:r>
            <a:endParaRPr lang="en-US" sz="1350" dirty="0"/>
          </a:p>
        </p:txBody>
      </p:sp>
      <p:sp>
        <p:nvSpPr>
          <p:cNvPr id="14" name="Text 3"/>
          <p:cNvSpPr/>
          <p:nvPr/>
        </p:nvSpPr>
        <p:spPr>
          <a:xfrm>
            <a:off x="838200" y="3009900"/>
            <a:ext cx="47244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Hogyan használhatják fel az ökonometriai и adatelemzési módszereket a gazdasági szereplők a piaci volatilitás csökkentésére и a befektetési stratégiák optimalizálására?</a:t>
            </a:r>
            <a:endParaRPr lang="en-US" sz="1350" dirty="0"/>
          </a:p>
        </p:txBody>
      </p:sp>
      <p:sp>
        <p:nvSpPr>
          <p:cNvPr id="15" name="Text 4"/>
          <p:cNvSpPr/>
          <p:nvPr/>
        </p:nvSpPr>
        <p:spPr>
          <a:xfrm>
            <a:off x="838200" y="4762500"/>
            <a:ext cx="472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Téma relevanciája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838200" y="5219700"/>
            <a:ext cx="47244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pontosbb előrejelzések и a mélyebb piaci megértés hozzájárulhat a gazdasági stabilitáshoz и a fenntartható növekedéshez.</a:t>
            </a:r>
            <a:endParaRPr lang="en-US" sz="1350" dirty="0"/>
          </a:p>
        </p:txBody>
      </p:sp>
      <p:sp>
        <p:nvSpPr>
          <p:cNvPr id="17" name="Text 6"/>
          <p:cNvSpPr/>
          <p:nvPr/>
        </p:nvSpPr>
        <p:spPr>
          <a:xfrm>
            <a:off x="6400800" y="1371600"/>
            <a:ext cx="518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Kutatás motívuma</a:t>
            </a:r>
            <a:endParaRPr lang="en-US" sz="1800" dirty="0"/>
          </a:p>
        </p:txBody>
      </p:sp>
      <p:sp>
        <p:nvSpPr>
          <p:cNvPr id="18" name="Text 7"/>
          <p:cNvSpPr/>
          <p:nvPr/>
        </p:nvSpPr>
        <p:spPr>
          <a:xfrm>
            <a:off x="6781800" y="1828800"/>
            <a:ext cx="4800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Piaci volatilitás csökkentése: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Az adatelemzés segítségével a gazdasági szereplők jobban megértik a piaci mechanizmusokat и reagálni tudnak a változásokra.</a:t>
            </a:r>
            <a:endParaRPr lang="en-US" sz="1350" dirty="0"/>
          </a:p>
        </p:txBody>
      </p:sp>
      <p:sp>
        <p:nvSpPr>
          <p:cNvPr id="19" name="Text 8"/>
          <p:cNvSpPr/>
          <p:nvPr/>
        </p:nvSpPr>
        <p:spPr>
          <a:xfrm>
            <a:off x="6781800" y="3124200"/>
            <a:ext cx="4800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Befektetési stratégiák optimalizálása: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makrogazdasági indikátorok и a szektor-specifikus adatok elemzésével pontosabb előrejelzések hozhatók létre.</a:t>
            </a:r>
            <a:endParaRPr lang="en-US" sz="1350" dirty="0"/>
          </a:p>
        </p:txBody>
      </p:sp>
      <p:sp>
        <p:nvSpPr>
          <p:cNvPr id="20" name="Text 9"/>
          <p:cNvSpPr/>
          <p:nvPr/>
        </p:nvSpPr>
        <p:spPr>
          <a:xfrm>
            <a:off x="6781800" y="4419600"/>
            <a:ext cx="4800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Rejtett összefüggések feltárása: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komplex adathalmazokban rejlő mintázatok и kapcsolatok azonosítása új lehetőségeket hozhat a vállalati teljesítmény optimalizálására.</a:t>
            </a:r>
            <a:endParaRPr lang="en-US" sz="1350" dirty="0"/>
          </a:p>
        </p:txBody>
      </p:sp>
      <p:sp>
        <p:nvSpPr>
          <p:cNvPr id="21" name="Text 10"/>
          <p:cNvSpPr/>
          <p:nvPr/>
        </p:nvSpPr>
        <p:spPr>
          <a:xfrm>
            <a:off x="609600" y="6553200"/>
            <a:ext cx="34993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Ökonometria és Adatelemzés Verseny 2025</a:t>
            </a:r>
            <a:endParaRPr lang="en-US" sz="1050" dirty="0"/>
          </a:p>
        </p:txBody>
      </p:sp>
      <p:sp>
        <p:nvSpPr>
          <p:cNvPr id="22" name="Text 11"/>
          <p:cNvSpPr/>
          <p:nvPr/>
        </p:nvSpPr>
        <p:spPr>
          <a:xfrm>
            <a:off x="11367790" y="655320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2/9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4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333500"/>
            <a:ext cx="17145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752600"/>
            <a:ext cx="3555950" cy="1828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9050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950" y="1752600"/>
            <a:ext cx="3555950" cy="1828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50" y="1905000"/>
            <a:ext cx="3048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6301" y="1752600"/>
            <a:ext cx="3556099" cy="1828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8701" y="1905000"/>
            <a:ext cx="3048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848100"/>
            <a:ext cx="228600" cy="228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267200"/>
            <a:ext cx="10972800" cy="1866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105400"/>
            <a:ext cx="5143500" cy="495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4543425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4886325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5419725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5762625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743700"/>
            <a:ext cx="12192000" cy="1143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4191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Hipotézisek és Módszertan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895350" y="1295400"/>
            <a:ext cx="1097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Három Fő Hipotézis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797570" y="1943100"/>
            <a:ext cx="2803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H1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1181100" y="1924050"/>
            <a:ext cx="29887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Makrogazdasági Stabilitás</a:t>
            </a:r>
            <a:endParaRPr lang="en-US" sz="1500" dirty="0"/>
          </a:p>
        </p:txBody>
      </p:sp>
      <p:sp>
        <p:nvSpPr>
          <p:cNvPr id="24" name="Text 4"/>
          <p:cNvSpPr/>
          <p:nvPr/>
        </p:nvSpPr>
        <p:spPr>
          <a:xfrm>
            <a:off x="762000" y="2286000"/>
            <a:ext cx="32511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makrogazdasági stabilitás pozitívan korrelál a vállalati profitabilitással, és ez a hatás szektoronként eltérő intenzitású.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4505920" y="1943100"/>
            <a:ext cx="2803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H2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4889450" y="1924050"/>
            <a:ext cx="258657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Technológiai Innováció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4470350" y="2286000"/>
            <a:ext cx="32511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technológiai innovációba történő befektetések szignifikánsan növelik a vállalatok hosszú távú növekedési potenciálját, különösen a gyorsan fejlődő iparágakban.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8214271" y="1943100"/>
            <a:ext cx="2803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H3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8597801" y="1924050"/>
            <a:ext cx="21949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Fogyasztói Bizalom</a:t>
            </a:r>
            <a:endParaRPr lang="en-US" sz="1500" dirty="0"/>
          </a:p>
        </p:txBody>
      </p:sp>
      <p:sp>
        <p:nvSpPr>
          <p:cNvPr id="30" name="Text 10"/>
          <p:cNvSpPr/>
          <p:nvPr/>
        </p:nvSpPr>
        <p:spPr>
          <a:xfrm>
            <a:off x="8178701" y="2286000"/>
            <a:ext cx="3251299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fogyasztói bizalmi index változásai előrejelző erővel bírnak a kiskereskedelmi szektor rövid távú teljesítményére vonatkozóan.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952500" y="3810000"/>
            <a:ext cx="1097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Ökonometriai Modell</a:t>
            </a:r>
            <a:endParaRPr lang="en-US" sz="1800" dirty="0"/>
          </a:p>
        </p:txBody>
      </p:sp>
      <p:sp>
        <p:nvSpPr>
          <p:cNvPr id="32" name="Text 12"/>
          <p:cNvSpPr/>
          <p:nvPr/>
        </p:nvSpPr>
        <p:spPr>
          <a:xfrm>
            <a:off x="800100" y="4457700"/>
            <a:ext cx="5143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kutatási kérdés megválaszolására a következő ökonometriai modellt becsültük:</a:t>
            </a:r>
            <a:endParaRPr lang="en-US" sz="1350" dirty="0"/>
          </a:p>
        </p:txBody>
      </p:sp>
      <p:sp>
        <p:nvSpPr>
          <p:cNvPr id="33" name="Text 13"/>
          <p:cNvSpPr/>
          <p:nvPr/>
        </p:nvSpPr>
        <p:spPr>
          <a:xfrm>
            <a:off x="914400" y="5219700"/>
            <a:ext cx="491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</a:t>
            </a:r>
            <a:pPr algn="ctr" indent="0" marL="0">
              <a:lnSpc>
                <a:spcPts val="2100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</a:t>
            </a:r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= β</a:t>
            </a:r>
            <a:pPr algn="ctr" indent="0" marL="0">
              <a:lnSpc>
                <a:spcPts val="2100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</a:t>
            </a:r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+ β</a:t>
            </a:r>
            <a:pPr algn="ctr" indent="0" marL="0">
              <a:lnSpc>
                <a:spcPts val="2100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</a:t>
            </a:r>
            <a:pPr algn="ctr" indent="0" marL="0">
              <a:lnSpc>
                <a:spcPts val="2100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1i</a:t>
            </a:r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+ β</a:t>
            </a:r>
            <a:pPr algn="ctr" indent="0" marL="0">
              <a:lnSpc>
                <a:spcPts val="2100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</a:t>
            </a:r>
            <a:pPr algn="ctr" indent="0" marL="0">
              <a:lnSpc>
                <a:spcPts val="2100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2i</a:t>
            </a:r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+ ... + β</a:t>
            </a:r>
            <a:pPr algn="ctr" indent="0" marL="0">
              <a:lnSpc>
                <a:spcPts val="2100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</a:t>
            </a:r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</a:t>
            </a:r>
            <a:pPr algn="ctr" indent="0" marL="0">
              <a:lnSpc>
                <a:spcPts val="2100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</a:t>
            </a:r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+ ε</a:t>
            </a:r>
            <a:pPr algn="ctr" indent="0" marL="0">
              <a:lnSpc>
                <a:spcPts val="2100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</a:t>
            </a:r>
            <a:endParaRPr lang="en-US" sz="1500" dirty="0"/>
          </a:p>
        </p:txBody>
      </p:sp>
      <p:sp>
        <p:nvSpPr>
          <p:cNvPr id="34" name="Text 14"/>
          <p:cNvSpPr/>
          <p:nvPr/>
        </p:nvSpPr>
        <p:spPr>
          <a:xfrm>
            <a:off x="6438900" y="4457700"/>
            <a:ext cx="45759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Yi: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függő változó, amely a vállalat profitabilitása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6438900" y="48006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X1i, X2i, ..., Xki: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magyarázó változók, amelyek tőkeintenzitás, munkaerő-költség, innovációs ráta</a:t>
            </a:r>
            <a:endParaRPr lang="en-US" sz="1200" dirty="0"/>
          </a:p>
        </p:txBody>
      </p:sp>
      <p:sp>
        <p:nvSpPr>
          <p:cNvPr id="36" name="Text 16"/>
          <p:cNvSpPr/>
          <p:nvPr/>
        </p:nvSpPr>
        <p:spPr>
          <a:xfrm>
            <a:off x="6438900" y="5334000"/>
            <a:ext cx="16177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β0: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az állandó tag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6438900" y="5676900"/>
            <a:ext cx="43826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β1, β2, ..., βk: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magyarázó változók együtthatói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609600" y="6400800"/>
            <a:ext cx="34993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Ökonometria és Adatelemzés Verseny 2025</a:t>
            </a:r>
            <a:endParaRPr lang="en-US" sz="1050" dirty="0"/>
          </a:p>
        </p:txBody>
      </p:sp>
      <p:sp>
        <p:nvSpPr>
          <p:cNvPr id="39" name="Text 19"/>
          <p:cNvSpPr/>
          <p:nvPr/>
        </p:nvSpPr>
        <p:spPr>
          <a:xfrm>
            <a:off x="11367790" y="640080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3/9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4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811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24000"/>
            <a:ext cx="109728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05000"/>
            <a:ext cx="155704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6640" y="1905000"/>
            <a:ext cx="3319611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251" y="1905000"/>
            <a:ext cx="1277987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4238" y="1905000"/>
            <a:ext cx="135895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3188" y="1905000"/>
            <a:ext cx="169798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1168" y="1905000"/>
            <a:ext cx="1761232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2286000"/>
            <a:ext cx="10972800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2286000"/>
            <a:ext cx="155704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6640" y="2286000"/>
            <a:ext cx="3319611" cy="381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251" y="2286000"/>
            <a:ext cx="1277987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4238" y="2286000"/>
            <a:ext cx="135895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3188" y="2286000"/>
            <a:ext cx="1697980" cy="381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21168" y="2286000"/>
            <a:ext cx="1761232" cy="381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" y="3200400"/>
            <a:ext cx="5410200" cy="2971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72200" y="3200400"/>
            <a:ext cx="5410200" cy="2971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743700"/>
            <a:ext cx="12192000" cy="1143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3429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Adatok Feltáró Elemzése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914400" y="1143000"/>
            <a:ext cx="1097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Leíró statisztikák a főbb változókról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762000" y="1524000"/>
            <a:ext cx="155704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Változó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1502718" y="1524000"/>
            <a:ext cx="398353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Megfigyelések száma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5486251" y="1524000"/>
            <a:ext cx="12779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Átlag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6764238" y="1524000"/>
            <a:ext cx="1358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Szórás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8123188" y="1524000"/>
            <a:ext cx="16979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Minimum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9821168" y="1524000"/>
            <a:ext cx="176123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Maximum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762000" y="1905000"/>
            <a:ext cx="186844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Változó 1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2166640" y="1905000"/>
            <a:ext cx="331961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[Szám]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5230654" y="1905000"/>
            <a:ext cx="153358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4" name="Text 11"/>
          <p:cNvSpPr/>
          <p:nvPr/>
        </p:nvSpPr>
        <p:spPr>
          <a:xfrm>
            <a:off x="6764238" y="1905000"/>
            <a:ext cx="1358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8123188" y="1905000"/>
            <a:ext cx="16979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9821168" y="1905000"/>
            <a:ext cx="176123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7" name="Text 14"/>
          <p:cNvSpPr/>
          <p:nvPr/>
        </p:nvSpPr>
        <p:spPr>
          <a:xfrm>
            <a:off x="762000" y="2286000"/>
            <a:ext cx="186844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Változó 2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2166640" y="2286000"/>
            <a:ext cx="331961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[Szám]</a:t>
            </a:r>
            <a:endParaRPr lang="en-US" sz="1200" dirty="0"/>
          </a:p>
        </p:txBody>
      </p:sp>
      <p:sp>
        <p:nvSpPr>
          <p:cNvPr id="39" name="Text 16"/>
          <p:cNvSpPr/>
          <p:nvPr/>
        </p:nvSpPr>
        <p:spPr>
          <a:xfrm>
            <a:off x="5230654" y="2286000"/>
            <a:ext cx="153358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0" name="Text 17"/>
          <p:cNvSpPr/>
          <p:nvPr/>
        </p:nvSpPr>
        <p:spPr>
          <a:xfrm>
            <a:off x="6764238" y="2286000"/>
            <a:ext cx="1358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1" name="Text 18"/>
          <p:cNvSpPr/>
          <p:nvPr/>
        </p:nvSpPr>
        <p:spPr>
          <a:xfrm>
            <a:off x="8123188" y="2286000"/>
            <a:ext cx="16979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2" name="Text 19"/>
          <p:cNvSpPr/>
          <p:nvPr/>
        </p:nvSpPr>
        <p:spPr>
          <a:xfrm>
            <a:off x="9821168" y="2286000"/>
            <a:ext cx="176123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3" name="Text 20"/>
          <p:cNvSpPr/>
          <p:nvPr/>
        </p:nvSpPr>
        <p:spPr>
          <a:xfrm>
            <a:off x="762000" y="2667000"/>
            <a:ext cx="186844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Változó 3</a:t>
            </a:r>
            <a:endParaRPr lang="en-US" sz="1200" dirty="0"/>
          </a:p>
        </p:txBody>
      </p:sp>
      <p:sp>
        <p:nvSpPr>
          <p:cNvPr id="44" name="Text 21"/>
          <p:cNvSpPr/>
          <p:nvPr/>
        </p:nvSpPr>
        <p:spPr>
          <a:xfrm>
            <a:off x="2166640" y="2667000"/>
            <a:ext cx="331961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[Szám]</a:t>
            </a:r>
            <a:endParaRPr lang="en-US" sz="1200" dirty="0"/>
          </a:p>
        </p:txBody>
      </p:sp>
      <p:sp>
        <p:nvSpPr>
          <p:cNvPr id="45" name="Text 22"/>
          <p:cNvSpPr/>
          <p:nvPr/>
        </p:nvSpPr>
        <p:spPr>
          <a:xfrm>
            <a:off x="5230654" y="2667000"/>
            <a:ext cx="153358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6" name="Text 23"/>
          <p:cNvSpPr/>
          <p:nvPr/>
        </p:nvSpPr>
        <p:spPr>
          <a:xfrm>
            <a:off x="6764238" y="2667000"/>
            <a:ext cx="1358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7" name="Text 24"/>
          <p:cNvSpPr/>
          <p:nvPr/>
        </p:nvSpPr>
        <p:spPr>
          <a:xfrm>
            <a:off x="8123188" y="2667000"/>
            <a:ext cx="16979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8" name="Text 25"/>
          <p:cNvSpPr/>
          <p:nvPr/>
        </p:nvSpPr>
        <p:spPr>
          <a:xfrm>
            <a:off x="9821168" y="2667000"/>
            <a:ext cx="176123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9" name="Text 26"/>
          <p:cNvSpPr/>
          <p:nvPr/>
        </p:nvSpPr>
        <p:spPr>
          <a:xfrm>
            <a:off x="877937" y="4495800"/>
            <a:ext cx="48735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Első ggplot2 ábra</a:t>
            </a:r>
            <a:endParaRPr lang="en-US" sz="1200" dirty="0"/>
          </a:p>
        </p:txBody>
      </p:sp>
      <p:sp>
        <p:nvSpPr>
          <p:cNvPr id="50" name="Text 27"/>
          <p:cNvSpPr/>
          <p:nvPr/>
        </p:nvSpPr>
        <p:spPr>
          <a:xfrm>
            <a:off x="390585" y="4724400"/>
            <a:ext cx="584823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Ábra címe: A profitabilitás és a tőkeintenzitás kapcsolata</a:t>
            </a:r>
            <a:endParaRPr lang="en-US" sz="1050" dirty="0"/>
          </a:p>
        </p:txBody>
      </p:sp>
      <p:sp>
        <p:nvSpPr>
          <p:cNvPr id="51" name="Text 28"/>
          <p:cNvSpPr/>
          <p:nvPr/>
        </p:nvSpPr>
        <p:spPr>
          <a:xfrm>
            <a:off x="390585" y="4914900"/>
            <a:ext cx="584823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Ábra leírása: A vizuális elemzés mutatja a két változó közötti kapcsolatot</a:t>
            </a:r>
            <a:endParaRPr lang="en-US" sz="1050" dirty="0"/>
          </a:p>
        </p:txBody>
      </p:sp>
      <p:sp>
        <p:nvSpPr>
          <p:cNvPr id="52" name="Text 29"/>
          <p:cNvSpPr/>
          <p:nvPr/>
        </p:nvSpPr>
        <p:spPr>
          <a:xfrm>
            <a:off x="6172200" y="4400550"/>
            <a:ext cx="541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Második ggplot2 ábra</a:t>
            </a:r>
            <a:endParaRPr lang="en-US" sz="1200" dirty="0"/>
          </a:p>
        </p:txBody>
      </p:sp>
      <p:sp>
        <p:nvSpPr>
          <p:cNvPr id="53" name="Text 30"/>
          <p:cNvSpPr/>
          <p:nvPr/>
        </p:nvSpPr>
        <p:spPr>
          <a:xfrm>
            <a:off x="5631180" y="4629150"/>
            <a:ext cx="64922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Ábra címe: A munkaerő-költség eloszlása szektoronként</a:t>
            </a:r>
            <a:endParaRPr lang="en-US" sz="1050" dirty="0"/>
          </a:p>
        </p:txBody>
      </p:sp>
      <p:sp>
        <p:nvSpPr>
          <p:cNvPr id="54" name="Text 31"/>
          <p:cNvSpPr/>
          <p:nvPr/>
        </p:nvSpPr>
        <p:spPr>
          <a:xfrm>
            <a:off x="6172200" y="4819650"/>
            <a:ext cx="5410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Ábra leírása: A dobozdiagram a különböző szektorok munkaerő-költségének összehasonlítását lehetővé teszi</a:t>
            </a:r>
            <a:endParaRPr lang="en-US" sz="1050" dirty="0"/>
          </a:p>
        </p:txBody>
      </p:sp>
      <p:sp>
        <p:nvSpPr>
          <p:cNvPr id="55" name="Text 32"/>
          <p:cNvSpPr/>
          <p:nvPr/>
        </p:nvSpPr>
        <p:spPr>
          <a:xfrm>
            <a:off x="609600" y="6400800"/>
            <a:ext cx="34993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Ökonometria és Adatelemzés Verseny 2025</a:t>
            </a:r>
            <a:endParaRPr lang="en-US" sz="1050" dirty="0"/>
          </a:p>
        </p:txBody>
      </p:sp>
      <p:sp>
        <p:nvSpPr>
          <p:cNvPr id="56" name="Text 33"/>
          <p:cNvSpPr/>
          <p:nvPr/>
        </p:nvSpPr>
        <p:spPr>
          <a:xfrm>
            <a:off x="11367790" y="640080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4/9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4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981200"/>
            <a:ext cx="10972800" cy="2362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981200"/>
            <a:ext cx="10972800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819400"/>
            <a:ext cx="109728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200400"/>
            <a:ext cx="1097280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581400"/>
            <a:ext cx="10972800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962400"/>
            <a:ext cx="109728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600575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2745" y="460057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6097" y="46005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6936" y="4600575"/>
            <a:ext cx="1905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5029200"/>
            <a:ext cx="10972800" cy="1333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5219700"/>
            <a:ext cx="142875" cy="190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934200"/>
            <a:ext cx="12192000" cy="1143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4191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Regressziós Eredmények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609600" y="12954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modellbecslés eredményeit az alábbi táblázat foglalja össze, amely a főbb statisztikákat mutatja be a </a:t>
            </a:r>
            <a:pPr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stargazer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csomaghoz hasonlóan, professzionális formában.</a:t>
            </a:r>
            <a:endParaRPr lang="en-US" sz="1350" dirty="0"/>
          </a:p>
        </p:txBody>
      </p:sp>
      <p:sp>
        <p:nvSpPr>
          <p:cNvPr id="20" name="Text 2"/>
          <p:cNvSpPr/>
          <p:nvPr/>
        </p:nvSpPr>
        <p:spPr>
          <a:xfrm>
            <a:off x="762000" y="1981200"/>
            <a:ext cx="368468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Változó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4294287" y="1981200"/>
            <a:ext cx="246042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Együttható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6754713" y="1981200"/>
            <a:ext cx="300573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Standard Hiba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9760446" y="1981200"/>
            <a:ext cx="182195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p-érték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762000" y="2438400"/>
            <a:ext cx="36846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(Intercept)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4294287" y="2438400"/>
            <a:ext cx="246042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C7A7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6754713" y="2438400"/>
            <a:ext cx="300573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9760446" y="2438400"/>
            <a:ext cx="182195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C7A7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762000" y="2819400"/>
            <a:ext cx="36846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Magyarázó Változó 1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4294287" y="2819400"/>
            <a:ext cx="246042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C7A7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6754713" y="2819400"/>
            <a:ext cx="300573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9760446" y="2819400"/>
            <a:ext cx="182195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C7A7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762000" y="3200400"/>
            <a:ext cx="36846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Magyarázó Változó 2</a:t>
            </a:r>
            <a:endParaRPr lang="en-US" sz="1200" dirty="0"/>
          </a:p>
        </p:txBody>
      </p:sp>
      <p:sp>
        <p:nvSpPr>
          <p:cNvPr id="33" name="Text 15"/>
          <p:cNvSpPr/>
          <p:nvPr/>
        </p:nvSpPr>
        <p:spPr>
          <a:xfrm>
            <a:off x="4294287" y="3200400"/>
            <a:ext cx="246042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C7A7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6754713" y="3200400"/>
            <a:ext cx="300573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5" name="Text 17"/>
          <p:cNvSpPr/>
          <p:nvPr/>
        </p:nvSpPr>
        <p:spPr>
          <a:xfrm>
            <a:off x="9760446" y="3200400"/>
            <a:ext cx="182195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C7A7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762000" y="3581400"/>
            <a:ext cx="36846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Kontroll Változó 1</a:t>
            </a:r>
            <a:endParaRPr lang="en-US" sz="1200" dirty="0"/>
          </a:p>
        </p:txBody>
      </p:sp>
      <p:sp>
        <p:nvSpPr>
          <p:cNvPr id="37" name="Text 19"/>
          <p:cNvSpPr/>
          <p:nvPr/>
        </p:nvSpPr>
        <p:spPr>
          <a:xfrm>
            <a:off x="4294287" y="3581400"/>
            <a:ext cx="246042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71809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8" name="Text 20"/>
          <p:cNvSpPr/>
          <p:nvPr/>
        </p:nvSpPr>
        <p:spPr>
          <a:xfrm>
            <a:off x="6754713" y="3581400"/>
            <a:ext cx="300573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39" name="Text 21"/>
          <p:cNvSpPr/>
          <p:nvPr/>
        </p:nvSpPr>
        <p:spPr>
          <a:xfrm>
            <a:off x="9760446" y="3581400"/>
            <a:ext cx="182195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71809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0" name="Text 22"/>
          <p:cNvSpPr/>
          <p:nvPr/>
        </p:nvSpPr>
        <p:spPr>
          <a:xfrm>
            <a:off x="762000" y="3962400"/>
            <a:ext cx="36846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Kontroll Változó 2</a:t>
            </a:r>
            <a:endParaRPr lang="en-US" sz="1200" dirty="0"/>
          </a:p>
        </p:txBody>
      </p:sp>
      <p:sp>
        <p:nvSpPr>
          <p:cNvPr id="41" name="Text 23"/>
          <p:cNvSpPr/>
          <p:nvPr/>
        </p:nvSpPr>
        <p:spPr>
          <a:xfrm>
            <a:off x="4294287" y="3962400"/>
            <a:ext cx="246042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C7A7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2" name="Text 24"/>
          <p:cNvSpPr/>
          <p:nvPr/>
        </p:nvSpPr>
        <p:spPr>
          <a:xfrm>
            <a:off x="6754713" y="3962400"/>
            <a:ext cx="300573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3" name="Text 25"/>
          <p:cNvSpPr/>
          <p:nvPr/>
        </p:nvSpPr>
        <p:spPr>
          <a:xfrm>
            <a:off x="9760446" y="3962400"/>
            <a:ext cx="182195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C7A7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[Érték]</a:t>
            </a:r>
            <a:endParaRPr lang="en-US" sz="1200" dirty="0"/>
          </a:p>
        </p:txBody>
      </p:sp>
      <p:sp>
        <p:nvSpPr>
          <p:cNvPr id="44" name="Text 26"/>
          <p:cNvSpPr/>
          <p:nvPr/>
        </p:nvSpPr>
        <p:spPr>
          <a:xfrm>
            <a:off x="819150" y="4572000"/>
            <a:ext cx="19134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R-négyzet: [Érték]</a:t>
            </a:r>
            <a:endParaRPr lang="en-US" sz="1200" dirty="0"/>
          </a:p>
        </p:txBody>
      </p:sp>
      <p:sp>
        <p:nvSpPr>
          <p:cNvPr id="45" name="Text 27"/>
          <p:cNvSpPr/>
          <p:nvPr/>
        </p:nvSpPr>
        <p:spPr>
          <a:xfrm>
            <a:off x="2661345" y="4572000"/>
            <a:ext cx="27657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Korrigált R-négyzet: [Érték]</a:t>
            </a:r>
            <a:endParaRPr lang="en-US" sz="1200" dirty="0"/>
          </a:p>
        </p:txBody>
      </p:sp>
      <p:sp>
        <p:nvSpPr>
          <p:cNvPr id="46" name="Text 28"/>
          <p:cNvSpPr/>
          <p:nvPr/>
        </p:nvSpPr>
        <p:spPr>
          <a:xfrm>
            <a:off x="5194697" y="4572000"/>
            <a:ext cx="21190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F-statisztika: [Érték]</a:t>
            </a:r>
            <a:endParaRPr lang="en-US" sz="1200" dirty="0"/>
          </a:p>
        </p:txBody>
      </p:sp>
      <p:sp>
        <p:nvSpPr>
          <p:cNvPr id="47" name="Text 29"/>
          <p:cNvSpPr/>
          <p:nvPr/>
        </p:nvSpPr>
        <p:spPr>
          <a:xfrm>
            <a:off x="9323636" y="4572000"/>
            <a:ext cx="30305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Megfigyelések száma: [Érték]</a:t>
            </a:r>
            <a:endParaRPr lang="en-US" sz="1200" dirty="0"/>
          </a:p>
        </p:txBody>
      </p:sp>
      <p:sp>
        <p:nvSpPr>
          <p:cNvPr id="48" name="Text 30"/>
          <p:cNvSpPr/>
          <p:nvPr/>
        </p:nvSpPr>
        <p:spPr>
          <a:xfrm>
            <a:off x="981075" y="5181600"/>
            <a:ext cx="1066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értelmezése</a:t>
            </a:r>
            <a:endParaRPr lang="en-US" sz="1500" dirty="0"/>
          </a:p>
        </p:txBody>
      </p:sp>
      <p:sp>
        <p:nvSpPr>
          <p:cNvPr id="49" name="Text 31"/>
          <p:cNvSpPr/>
          <p:nvPr/>
        </p:nvSpPr>
        <p:spPr>
          <a:xfrm>
            <a:off x="762000" y="5524500"/>
            <a:ext cx="10668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Magyarázó Változó 1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együtthatója szignifikáns, ami azt jelenti, hogy a változó hatása a függő változóra statisztikailag jelentős. Hasonlóképpen, a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Magyarázó Változó 2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és a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Kontroll Változó 2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is szignifikáns hatással vannak. A kontroll változók közül csak a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Kontroll Változó 1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nem mutat szignifikáns hatást.</a:t>
            </a:r>
            <a:endParaRPr lang="en-US" sz="1200" dirty="0"/>
          </a:p>
        </p:txBody>
      </p:sp>
      <p:sp>
        <p:nvSpPr>
          <p:cNvPr id="50" name="Text 32"/>
          <p:cNvSpPr/>
          <p:nvPr/>
        </p:nvSpPr>
        <p:spPr>
          <a:xfrm>
            <a:off x="609600" y="6591300"/>
            <a:ext cx="34993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Ökonometria és Adatelemzés Verseny 2025</a:t>
            </a:r>
            <a:endParaRPr lang="en-US" sz="1050" dirty="0"/>
          </a:p>
        </p:txBody>
      </p:sp>
      <p:sp>
        <p:nvSpPr>
          <p:cNvPr id="51" name="Text 33"/>
          <p:cNvSpPr/>
          <p:nvPr/>
        </p:nvSpPr>
        <p:spPr>
          <a:xfrm>
            <a:off x="11367790" y="659130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5/9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4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43000"/>
            <a:ext cx="6278761" cy="5029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943100"/>
            <a:ext cx="5972175" cy="3886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961" y="1143000"/>
            <a:ext cx="4084290" cy="3505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0361" y="132397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0361" y="17430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0361" y="288607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0361" y="37623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7961" y="4800600"/>
            <a:ext cx="4084290" cy="1028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2261" y="4943475"/>
            <a:ext cx="133350" cy="1714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743700"/>
            <a:ext cx="12192000" cy="1143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609600" y="3429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Vizualizációja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762000" y="1295400"/>
            <a:ext cx="597396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regressziós modell együtthatói és konfidencia-intervallumai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164604" y="5867400"/>
            <a:ext cx="716875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Ábra: A regressziós modell kulcsfontosságú együtthatóinak representationja</a:t>
            </a:r>
            <a:endParaRPr lang="en-US" sz="900" dirty="0"/>
          </a:p>
        </p:txBody>
      </p:sp>
      <p:sp>
        <p:nvSpPr>
          <p:cNvPr id="18" name="Text 3"/>
          <p:cNvSpPr/>
          <p:nvPr/>
        </p:nvSpPr>
        <p:spPr>
          <a:xfrm>
            <a:off x="7955161" y="1295400"/>
            <a:ext cx="453538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Vizualizáció értelmezése</a:t>
            </a:r>
            <a:endParaRPr lang="en-US" sz="1800" dirty="0"/>
          </a:p>
        </p:txBody>
      </p:sp>
      <p:sp>
        <p:nvSpPr>
          <p:cNvPr id="19" name="Text 4"/>
          <p:cNvSpPr/>
          <p:nvPr/>
        </p:nvSpPr>
        <p:spPr>
          <a:xfrm>
            <a:off x="7917061" y="1676400"/>
            <a:ext cx="351279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Szignifikáns hatások: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Az ábra mutatja, mely változók hatása a legerősebb, és melyek nem szignifikánsak.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7917061" y="2819400"/>
            <a:ext cx="351279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Konfidencia-intervallumok: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vízszintes vonalak a 95% konfidencia-intervallumokat jelolják.</a:t>
            </a:r>
            <a:endParaRPr lang="en-US" sz="1350" dirty="0"/>
          </a:p>
        </p:txBody>
      </p:sp>
      <p:sp>
        <p:nvSpPr>
          <p:cNvPr id="21" name="Text 6"/>
          <p:cNvSpPr/>
          <p:nvPr/>
        </p:nvSpPr>
        <p:spPr>
          <a:xfrm>
            <a:off x="7917061" y="3695700"/>
            <a:ext cx="351279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Nagyságrendek: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Az ábrán a szignifikáns együtthatók nagyságrendje jól látható.</a:t>
            </a:r>
            <a:endParaRPr lang="en-US" sz="1350" dirty="0"/>
          </a:p>
        </p:txBody>
      </p:sp>
      <p:sp>
        <p:nvSpPr>
          <p:cNvPr id="22" name="Text 7"/>
          <p:cNvSpPr/>
          <p:nvPr/>
        </p:nvSpPr>
        <p:spPr>
          <a:xfrm>
            <a:off x="7821811" y="4914900"/>
            <a:ext cx="385569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Fontos: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vizualis representáció segít gyorsan azonosítani a szignifikáns hatásokat и azok nagyságrendjét.</a:t>
            </a:r>
            <a:endParaRPr lang="en-US" sz="1350" dirty="0"/>
          </a:p>
        </p:txBody>
      </p:sp>
      <p:sp>
        <p:nvSpPr>
          <p:cNvPr id="23" name="Text 8"/>
          <p:cNvSpPr/>
          <p:nvPr/>
        </p:nvSpPr>
        <p:spPr>
          <a:xfrm>
            <a:off x="609600" y="6400800"/>
            <a:ext cx="34993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Ökonometria és Adatelemzés Verseny 2025</a:t>
            </a:r>
            <a:endParaRPr lang="en-US" sz="1050" dirty="0"/>
          </a:p>
        </p:txBody>
      </p:sp>
      <p:sp>
        <p:nvSpPr>
          <p:cNvPr id="24" name="Text 9"/>
          <p:cNvSpPr/>
          <p:nvPr/>
        </p:nvSpPr>
        <p:spPr>
          <a:xfrm>
            <a:off x="11367790" y="640080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6/9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4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43000"/>
            <a:ext cx="5372100" cy="1981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333500"/>
            <a:ext cx="3238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18288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24384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276600"/>
            <a:ext cx="5372100" cy="2324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346710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39624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" y="45720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7300" y="49149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1143000"/>
            <a:ext cx="5372100" cy="2324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1333500"/>
            <a:ext cx="285750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0" y="18288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0" y="24384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27813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3619500"/>
            <a:ext cx="5372100" cy="2628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533900"/>
            <a:ext cx="4991100" cy="1524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819900"/>
            <a:ext cx="12192000" cy="1143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3429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Robusztussági Vizsgálatok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1276350" y="1352550"/>
            <a:ext cx="480113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Alternatív Modell Specifikációk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485900" y="1790700"/>
            <a:ext cx="43053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Logit, probit, panel rögzített hatásokkal modellek becsülték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1485900" y="2400300"/>
            <a:ext cx="43053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Alternatív modellek hasonló eredményeket mutattak</a:t>
            </a:r>
            <a:endParaRPr lang="en-US" sz="1350" dirty="0"/>
          </a:p>
        </p:txBody>
      </p:sp>
      <p:sp>
        <p:nvSpPr>
          <p:cNvPr id="26" name="Text 4"/>
          <p:cNvSpPr/>
          <p:nvPr/>
        </p:nvSpPr>
        <p:spPr>
          <a:xfrm>
            <a:off x="1238250" y="3486150"/>
            <a:ext cx="292411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Alminták Elemzése</a:t>
            </a:r>
            <a:endParaRPr lang="en-US" sz="1800" dirty="0"/>
          </a:p>
        </p:txBody>
      </p:sp>
      <p:sp>
        <p:nvSpPr>
          <p:cNvPr id="27" name="Text 5"/>
          <p:cNvSpPr/>
          <p:nvPr/>
        </p:nvSpPr>
        <p:spPr>
          <a:xfrm>
            <a:off x="1485900" y="3924300"/>
            <a:ext cx="43053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Időszak, demográfiai csoport alapján almintákra bontottuk</a:t>
            </a:r>
            <a:endParaRPr lang="en-US" sz="1350" dirty="0"/>
          </a:p>
        </p:txBody>
      </p:sp>
      <p:sp>
        <p:nvSpPr>
          <p:cNvPr id="28" name="Text 6"/>
          <p:cNvSpPr/>
          <p:nvPr/>
        </p:nvSpPr>
        <p:spPr>
          <a:xfrm>
            <a:off x="1485900" y="4533900"/>
            <a:ext cx="46362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Elemzést megismételtünk az alminták között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1485900" y="4876800"/>
            <a:ext cx="43053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konzisztensek maradtak az alminták között</a:t>
            </a:r>
            <a:endParaRPr lang="en-US" sz="1350" dirty="0"/>
          </a:p>
        </p:txBody>
      </p:sp>
      <p:sp>
        <p:nvSpPr>
          <p:cNvPr id="30" name="Text 8"/>
          <p:cNvSpPr/>
          <p:nvPr/>
        </p:nvSpPr>
        <p:spPr>
          <a:xfrm>
            <a:off x="6838950" y="1352550"/>
            <a:ext cx="379154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Eltérő Változó Definíciók</a:t>
            </a:r>
            <a:endParaRPr lang="en-US" sz="1800" dirty="0"/>
          </a:p>
        </p:txBody>
      </p:sp>
      <p:sp>
        <p:nvSpPr>
          <p:cNvPr id="31" name="Text 9"/>
          <p:cNvSpPr/>
          <p:nvPr/>
        </p:nvSpPr>
        <p:spPr>
          <a:xfrm>
            <a:off x="7086600" y="1790700"/>
            <a:ext cx="43053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Kulcsfontosságú változók alternatív definícióit kipróbáltuk</a:t>
            </a:r>
            <a:endParaRPr lang="en-US" sz="1350" dirty="0"/>
          </a:p>
        </p:txBody>
      </p:sp>
      <p:sp>
        <p:nvSpPr>
          <p:cNvPr id="32" name="Text 10"/>
          <p:cNvSpPr/>
          <p:nvPr/>
        </p:nvSpPr>
        <p:spPr>
          <a:xfrm>
            <a:off x="7086600" y="2400300"/>
            <a:ext cx="48681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Például logaritmikus transzformáció használata</a:t>
            </a:r>
            <a:endParaRPr lang="en-US" sz="1350" dirty="0"/>
          </a:p>
        </p:txBody>
      </p:sp>
      <p:sp>
        <p:nvSpPr>
          <p:cNvPr id="33" name="Text 11"/>
          <p:cNvSpPr/>
          <p:nvPr/>
        </p:nvSpPr>
        <p:spPr>
          <a:xfrm>
            <a:off x="7086600" y="2743200"/>
            <a:ext cx="43053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Ezek nem változtatták meg alapvetően a konklúziókat</a:t>
            </a:r>
            <a:endParaRPr lang="en-US" sz="1350" dirty="0"/>
          </a:p>
        </p:txBody>
      </p:sp>
      <p:sp>
        <p:nvSpPr>
          <p:cNvPr id="34" name="Text 12"/>
          <p:cNvSpPr/>
          <p:nvPr/>
        </p:nvSpPr>
        <p:spPr>
          <a:xfrm>
            <a:off x="6400800" y="3810000"/>
            <a:ext cx="4991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Robusztussági Ellenőrzések Eredményei</a:t>
            </a:r>
            <a:endParaRPr lang="en-US" sz="1800" dirty="0"/>
          </a:p>
        </p:txBody>
      </p:sp>
      <p:sp>
        <p:nvSpPr>
          <p:cNvPr id="35" name="Text 13"/>
          <p:cNvSpPr/>
          <p:nvPr/>
        </p:nvSpPr>
        <p:spPr>
          <a:xfrm>
            <a:off x="609600" y="6477000"/>
            <a:ext cx="34993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Ökonometria és Adatelemzés Verseny 2025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11367790" y="647700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7/9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4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763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95400"/>
            <a:ext cx="17145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752600"/>
            <a:ext cx="10972800" cy="2209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981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6289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2766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305300"/>
            <a:ext cx="10972800" cy="190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438650"/>
            <a:ext cx="17145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895850"/>
            <a:ext cx="5391150" cy="1524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12445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1250" y="4895850"/>
            <a:ext cx="5391150" cy="1524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1750" y="5124450"/>
            <a:ext cx="257175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991350"/>
            <a:ext cx="12192000" cy="1143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09600" y="4191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Következtetések és Gazdaságpolitikai Javaslatok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895350" y="1295400"/>
            <a:ext cx="381208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Eredmények Összegzése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066800" y="1943100"/>
            <a:ext cx="103251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Kulcsfontosságú eredmény 1: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makrogazdasági stabilitás pozitívan korrelál a vállalati profitabilitással, és ez a hatás szektoronként eltérő intenzitású.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066800" y="2590800"/>
            <a:ext cx="103251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Kulcsfontosságú eredmény 2: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technológiai innovációba történő befektetések szignifikánsan növelik a vállalatok hosszú távú növekedési potenciálját, különösen a gyorsan fejlődő iparágakban.</a:t>
            </a:r>
            <a:endParaRPr lang="en-US" sz="1350" dirty="0"/>
          </a:p>
        </p:txBody>
      </p:sp>
      <p:sp>
        <p:nvSpPr>
          <p:cNvPr id="21" name="Text 4"/>
          <p:cNvSpPr/>
          <p:nvPr/>
        </p:nvSpPr>
        <p:spPr>
          <a:xfrm>
            <a:off x="1066800" y="3238500"/>
            <a:ext cx="103251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Kulcsfontosságú eredmény 3: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fogyasztói bizalmi index változásai előrejelző erővel bírnak a kiskereskedelmi szektor rövid távú teljesítményére vonatkozóan.</a:t>
            </a:r>
            <a:endParaRPr lang="en-US" sz="1350" dirty="0"/>
          </a:p>
        </p:txBody>
      </p:sp>
      <p:sp>
        <p:nvSpPr>
          <p:cNvPr id="22" name="Text 5"/>
          <p:cNvSpPr/>
          <p:nvPr/>
        </p:nvSpPr>
        <p:spPr>
          <a:xfrm>
            <a:off x="895350" y="4438650"/>
            <a:ext cx="444698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Gazdaságpolitikai Javaslatok</a:t>
            </a:r>
            <a:endParaRPr lang="en-US" sz="1800" dirty="0"/>
          </a:p>
        </p:txBody>
      </p:sp>
      <p:sp>
        <p:nvSpPr>
          <p:cNvPr id="23" name="Text 6"/>
          <p:cNvSpPr/>
          <p:nvPr/>
        </p:nvSpPr>
        <p:spPr>
          <a:xfrm>
            <a:off x="1181100" y="508635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Javaslat 1</a:t>
            </a:r>
            <a:endParaRPr lang="en-US" sz="1500" dirty="0"/>
          </a:p>
        </p:txBody>
      </p:sp>
      <p:sp>
        <p:nvSpPr>
          <p:cNvPr id="24" name="Text 7"/>
          <p:cNvSpPr/>
          <p:nvPr/>
        </p:nvSpPr>
        <p:spPr>
          <a:xfrm>
            <a:off x="1181100" y="5429250"/>
            <a:ext cx="46291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munkanélküliség csökkentése érdekében célzott képzési programok bevezetése javasolt a hátrányos helyzetű régiókban.</a:t>
            </a:r>
            <a:endParaRPr lang="en-US" sz="1350" dirty="0"/>
          </a:p>
        </p:txBody>
      </p:sp>
      <p:sp>
        <p:nvSpPr>
          <p:cNvPr id="25" name="Text 8"/>
          <p:cNvSpPr/>
          <p:nvPr/>
        </p:nvSpPr>
        <p:spPr>
          <a:xfrm>
            <a:off x="6791325" y="5086350"/>
            <a:ext cx="460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Javaslat 2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6791325" y="5429250"/>
            <a:ext cx="46005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vállalati beruházások ösztönzésére adókedvezmények bevezetése javasolt a K+F szektorban.</a:t>
            </a:r>
            <a:endParaRPr lang="en-US" sz="1350" dirty="0"/>
          </a:p>
        </p:txBody>
      </p:sp>
      <p:sp>
        <p:nvSpPr>
          <p:cNvPr id="27" name="Text 10"/>
          <p:cNvSpPr/>
          <p:nvPr/>
        </p:nvSpPr>
        <p:spPr>
          <a:xfrm>
            <a:off x="609600" y="6648450"/>
            <a:ext cx="34993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Ökonometria és Adatelemzés Verseny 2025</a:t>
            </a:r>
            <a:endParaRPr lang="en-US" sz="1050" dirty="0"/>
          </a:p>
        </p:txBody>
      </p:sp>
      <p:sp>
        <p:nvSpPr>
          <p:cNvPr id="28" name="Text 11"/>
          <p:cNvSpPr/>
          <p:nvPr/>
        </p:nvSpPr>
        <p:spPr>
          <a:xfrm>
            <a:off x="11367790" y="664845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8/9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4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952500"/>
            <a:ext cx="18288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057400"/>
            <a:ext cx="8229600" cy="2743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80987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45757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1052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961" y="5105400"/>
            <a:ext cx="3023443" cy="8763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8361" y="5257800"/>
            <a:ext cx="171450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8361" y="56292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4204" y="5105400"/>
            <a:ext cx="3023443" cy="8763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6604" y="5257800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6604" y="56292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2447" y="5105400"/>
            <a:ext cx="3023443" cy="8763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64847" y="525780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64847" y="562927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743700"/>
            <a:ext cx="12192000" cy="1143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-487680" y="419100"/>
            <a:ext cx="131673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Köszönjük a Figyelmet!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2687196" y="1447800"/>
            <a:ext cx="681745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Köszönjük, hogy időt szántunk a prezentációnkra.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2209800" y="2286000"/>
            <a:ext cx="777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Zárógondolatok</a:t>
            </a:r>
            <a:endParaRPr lang="en-US" sz="1800" dirty="0"/>
          </a:p>
        </p:txBody>
      </p:sp>
      <p:sp>
        <p:nvSpPr>
          <p:cNvPr id="22" name="Text 3"/>
          <p:cNvSpPr/>
          <p:nvPr/>
        </p:nvSpPr>
        <p:spPr>
          <a:xfrm>
            <a:off x="2514600" y="2743200"/>
            <a:ext cx="746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 adatelemzés и a modellezés kulcsfontosságú eszközei a modern gazdasági döntéshozatalnak.</a:t>
            </a:r>
            <a:endParaRPr lang="en-US" sz="1350" dirty="0"/>
          </a:p>
        </p:txBody>
      </p:sp>
      <p:sp>
        <p:nvSpPr>
          <p:cNvPr id="23" name="Text 4"/>
          <p:cNvSpPr/>
          <p:nvPr/>
        </p:nvSpPr>
        <p:spPr>
          <a:xfrm>
            <a:off x="2514600" y="3390900"/>
            <a:ext cx="746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pontosbb előrejelzések и a mélyebb piaci megértés hozzájárulhat a gazdasági stabilitáshoz и a fenntartható növekedéshez.</a:t>
            </a:r>
            <a:endParaRPr lang="en-US" sz="1350" dirty="0"/>
          </a:p>
        </p:txBody>
      </p:sp>
      <p:sp>
        <p:nvSpPr>
          <p:cNvPr id="24" name="Text 5"/>
          <p:cNvSpPr/>
          <p:nvPr/>
        </p:nvSpPr>
        <p:spPr>
          <a:xfrm>
            <a:off x="2514600" y="4038600"/>
            <a:ext cx="746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kutatás eredményei segítséget nyújthatnak a gazdasági szereplőknek a piaci volatilitás csökkentésében и a befektetési stratégiák optimalizálásában.</a:t>
            </a:r>
            <a:endParaRPr lang="en-US" sz="1350" dirty="0"/>
          </a:p>
        </p:txBody>
      </p:sp>
      <p:sp>
        <p:nvSpPr>
          <p:cNvPr id="25" name="Text 6"/>
          <p:cNvSpPr/>
          <p:nvPr/>
        </p:nvSpPr>
        <p:spPr>
          <a:xfrm>
            <a:off x="1694111" y="5257800"/>
            <a:ext cx="15510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Csapattag 1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1636961" y="5600700"/>
            <a:ext cx="32623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Email: [csapattag1@email.com]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5022354" y="5257800"/>
            <a:ext cx="15510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Csapattag 2</a:t>
            </a:r>
            <a:endParaRPr lang="en-US" sz="1500" dirty="0"/>
          </a:p>
        </p:txBody>
      </p:sp>
      <p:sp>
        <p:nvSpPr>
          <p:cNvPr id="28" name="Text 9"/>
          <p:cNvSpPr/>
          <p:nvPr/>
        </p:nvSpPr>
        <p:spPr>
          <a:xfrm>
            <a:off x="4965204" y="5600700"/>
            <a:ext cx="32623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Email: [csapattag2@email.com]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8350597" y="5257800"/>
            <a:ext cx="15510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Csapattag 3</a:t>
            </a:r>
            <a:endParaRPr lang="en-US" sz="1500" dirty="0"/>
          </a:p>
        </p:txBody>
      </p:sp>
      <p:sp>
        <p:nvSpPr>
          <p:cNvPr id="30" name="Text 11"/>
          <p:cNvSpPr/>
          <p:nvPr/>
        </p:nvSpPr>
        <p:spPr>
          <a:xfrm>
            <a:off x="8293447" y="5600700"/>
            <a:ext cx="32623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Email: [csapattag3@email.com]</a:t>
            </a:r>
            <a:endParaRPr lang="en-US" sz="1200" dirty="0"/>
          </a:p>
        </p:txBody>
      </p:sp>
      <p:sp>
        <p:nvSpPr>
          <p:cNvPr id="31" name="Text 12"/>
          <p:cNvSpPr/>
          <p:nvPr/>
        </p:nvSpPr>
        <p:spPr>
          <a:xfrm>
            <a:off x="609600" y="6400800"/>
            <a:ext cx="34993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Ökonometria és Adatelemzés Verseny 2025</a:t>
            </a:r>
            <a:endParaRPr lang="en-US" sz="1050" dirty="0"/>
          </a:p>
        </p:txBody>
      </p:sp>
      <p:sp>
        <p:nvSpPr>
          <p:cNvPr id="32" name="Text 13"/>
          <p:cNvSpPr/>
          <p:nvPr/>
        </p:nvSpPr>
        <p:spPr>
          <a:xfrm>
            <a:off x="11367790" y="640080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9/9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2025-12-14T21:17:04Z</dcterms:created>
  <dcterms:modified xsi:type="dcterms:W3CDTF">2025-12-14T21:17:04Z</dcterms:modified>
</cp:coreProperties>
</file>